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EE8CB258-9818-4B01-AC3D-15796DFA1106}">
  <a:tblStyle styleId="{EE8CB258-9818-4B01-AC3D-15796DFA110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5.xml"/><Relationship Id="rId22" Type="http://schemas.openxmlformats.org/officeDocument/2006/relationships/font" Target="fonts/Lato-italic.fntdata"/><Relationship Id="rId10" Type="http://schemas.openxmlformats.org/officeDocument/2006/relationships/slide" Target="slides/slide4.xml"/><Relationship Id="rId21" Type="http://schemas.openxmlformats.org/officeDocument/2006/relationships/font" Target="fonts/Lato-bold.fntdata"/><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slideMaster" Target="slideMasters/slideMaster1.xml"/><Relationship Id="rId19" Type="http://schemas.openxmlformats.org/officeDocument/2006/relationships/font" Target="fonts/Raleway-boldItalic.fntdata"/><Relationship Id="rId6" Type="http://schemas.openxmlformats.org/officeDocument/2006/relationships/notesMaster" Target="notesMasters/notesMaster1.xml"/><Relationship Id="rId18" Type="http://schemas.openxmlformats.org/officeDocument/2006/relationships/font" Target="fonts/Raleway-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76bddd1c3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76bddd1c3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476bddd1c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476bddd1c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476bddd1c3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476bddd1c3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476bddd1c3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76bddd1c3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76bddd1c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476bddd1c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476bddd1c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476bddd1c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476bddd1c3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76bddd1c3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conclusion, this app will reduce the usage of receipts, and there will be less calculation for participants. Users would only have to upload the receipe’s photos, expense, and the amount of consumers in their group chat, and after that just wait for the other members to confirm the pop up notification. Users will spend less time on the overall bills. This app </a:t>
            </a:r>
            <a:r>
              <a:rPr lang="en"/>
              <a:t>will be </a:t>
            </a:r>
            <a:r>
              <a:rPr lang="en"/>
              <a:t>convenien</a:t>
            </a:r>
            <a:r>
              <a:rPr lang="en"/>
              <a:t>t and comfort for users.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6093c18e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6093c18e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github.com/JamesLi0217/SSW690Projec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159425" y="497775"/>
            <a:ext cx="8520600" cy="142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AutoBill</a:t>
            </a:r>
            <a:endParaRPr/>
          </a:p>
        </p:txBody>
      </p:sp>
      <p:sp>
        <p:nvSpPr>
          <p:cNvPr id="87" name="Google Shape;87;p13"/>
          <p:cNvSpPr txBox="1"/>
          <p:nvPr>
            <p:ph idx="1" type="subTitle"/>
          </p:nvPr>
        </p:nvSpPr>
        <p:spPr>
          <a:xfrm>
            <a:off x="311700" y="2448700"/>
            <a:ext cx="8520600" cy="2298300"/>
          </a:xfrm>
          <a:prstGeom prst="rect">
            <a:avLst/>
          </a:prstGeom>
        </p:spPr>
        <p:txBody>
          <a:bodyPr anchorCtr="0" anchor="t" bIns="91425" lIns="0" spcFirstLastPara="1" rIns="91425" wrap="square" tIns="91425">
            <a:noAutofit/>
          </a:bodyPr>
          <a:lstStyle/>
          <a:p>
            <a:pPr indent="0" lvl="0" marL="0" rtl="0" algn="l">
              <a:lnSpc>
                <a:spcPct val="115000"/>
              </a:lnSpc>
              <a:spcBef>
                <a:spcPts val="0"/>
              </a:spcBef>
              <a:spcAft>
                <a:spcPts val="0"/>
              </a:spcAft>
              <a:buNone/>
            </a:pPr>
            <a:r>
              <a:rPr b="1" lang="en" sz="1400">
                <a:solidFill>
                  <a:schemeClr val="dk1"/>
                </a:solidFill>
              </a:rPr>
              <a:t>Authors:</a:t>
            </a:r>
            <a:endParaRPr sz="1400">
              <a:solidFill>
                <a:schemeClr val="dk1"/>
              </a:solidFill>
            </a:endParaRPr>
          </a:p>
          <a:p>
            <a:pPr indent="0" lvl="0" marL="0" rtl="0" algn="l">
              <a:lnSpc>
                <a:spcPct val="115000"/>
              </a:lnSpc>
              <a:spcBef>
                <a:spcPts val="0"/>
              </a:spcBef>
              <a:spcAft>
                <a:spcPts val="0"/>
              </a:spcAft>
              <a:buNone/>
            </a:pPr>
            <a:r>
              <a:rPr lang="en" sz="1400">
                <a:solidFill>
                  <a:schemeClr val="dk1"/>
                </a:solidFill>
              </a:rPr>
              <a:t>Puzhuo Li, Chih-Yu Lee, Cheng Tian</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Xinghan Qin, Qizhan Liu, Jia Wen</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1400">
                <a:solidFill>
                  <a:schemeClr val="dk1"/>
                </a:solidFill>
              </a:rPr>
              <a:t>Meeting Time</a:t>
            </a:r>
            <a:endParaRPr b="1"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Thursday 12:30 library</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400">
                <a:solidFill>
                  <a:schemeClr val="dk1"/>
                </a:solidFill>
              </a:rPr>
              <a:t>Sunday 14:00 online</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1400">
                <a:solidFill>
                  <a:schemeClr val="dk1"/>
                </a:solidFill>
              </a:rPr>
              <a:t>GitHub</a:t>
            </a:r>
            <a:endParaRPr b="1"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100" u="sng">
                <a:solidFill>
                  <a:schemeClr val="hlink"/>
                </a:solidFill>
                <a:hlinkClick r:id="rId3"/>
              </a:rPr>
              <a:t>https://github.com/JamesLi0217/SSW690Project</a:t>
            </a:r>
            <a:endParaRPr b="1" sz="1400">
              <a:solidFill>
                <a:schemeClr val="dk1"/>
              </a:solidFill>
            </a:endParaRPr>
          </a:p>
          <a:p>
            <a:pPr indent="857250" lvl="0" marL="0" rtl="0" algn="l">
              <a:lnSpc>
                <a:spcPct val="115000"/>
              </a:lnSpc>
              <a:spcBef>
                <a:spcPts val="0"/>
              </a:spcBef>
              <a:spcAft>
                <a:spcPts val="0"/>
              </a:spcAft>
              <a:buClr>
                <a:schemeClr val="dk1"/>
              </a:buClr>
              <a:buSzPts val="1100"/>
              <a:buFont typeface="Arial"/>
              <a:buNone/>
            </a:pPr>
            <a:r>
              <a:t/>
            </a:r>
            <a:endParaRPr sz="18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txBox="1"/>
          <p:nvPr>
            <p:ph type="title"/>
          </p:nvPr>
        </p:nvSpPr>
        <p:spPr>
          <a:xfrm>
            <a:off x="727650" y="6814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a:t>
            </a:r>
            <a:endParaRPr/>
          </a:p>
        </p:txBody>
      </p:sp>
      <p:sp>
        <p:nvSpPr>
          <p:cNvPr id="93" name="Google Shape;93;p14"/>
          <p:cNvSpPr txBox="1"/>
          <p:nvPr>
            <p:ph idx="1" type="body"/>
          </p:nvPr>
        </p:nvSpPr>
        <p:spPr>
          <a:xfrm>
            <a:off x="727650" y="1575850"/>
            <a:ext cx="7688700" cy="249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                </a:t>
            </a:r>
            <a:r>
              <a:rPr lang="en" sz="1400"/>
              <a:t>  Receipts                                                         Calculation                                                           Arguments </a:t>
            </a:r>
            <a:endParaRPr sz="14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94" name="Google Shape;94;p14"/>
          <p:cNvPicPr preferRelativeResize="0"/>
          <p:nvPr/>
        </p:nvPicPr>
        <p:blipFill>
          <a:blip r:embed="rId3">
            <a:alphaModFix/>
          </a:blip>
          <a:stretch>
            <a:fillRect/>
          </a:stretch>
        </p:blipFill>
        <p:spPr>
          <a:xfrm>
            <a:off x="367625" y="1853850"/>
            <a:ext cx="2710157" cy="1727001"/>
          </a:xfrm>
          <a:prstGeom prst="rect">
            <a:avLst/>
          </a:prstGeom>
          <a:noFill/>
          <a:ln>
            <a:noFill/>
          </a:ln>
        </p:spPr>
      </p:pic>
      <p:pic>
        <p:nvPicPr>
          <p:cNvPr id="95" name="Google Shape;95;p14"/>
          <p:cNvPicPr preferRelativeResize="0"/>
          <p:nvPr/>
        </p:nvPicPr>
        <p:blipFill rotWithShape="1">
          <a:blip r:embed="rId4">
            <a:alphaModFix/>
          </a:blip>
          <a:srcRect b="9714" l="0" r="999" t="0"/>
          <a:stretch/>
        </p:blipFill>
        <p:spPr>
          <a:xfrm>
            <a:off x="5706100" y="1853850"/>
            <a:ext cx="3037000" cy="1727000"/>
          </a:xfrm>
          <a:prstGeom prst="rect">
            <a:avLst/>
          </a:prstGeom>
          <a:noFill/>
          <a:ln>
            <a:noFill/>
          </a:ln>
        </p:spPr>
      </p:pic>
      <p:pic>
        <p:nvPicPr>
          <p:cNvPr id="96" name="Google Shape;96;p14"/>
          <p:cNvPicPr preferRelativeResize="0"/>
          <p:nvPr/>
        </p:nvPicPr>
        <p:blipFill>
          <a:blip r:embed="rId5">
            <a:alphaModFix/>
          </a:blip>
          <a:stretch>
            <a:fillRect/>
          </a:stretch>
        </p:blipFill>
        <p:spPr>
          <a:xfrm>
            <a:off x="3239124" y="1853850"/>
            <a:ext cx="2305634" cy="1727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5"/>
          <p:cNvSpPr txBox="1"/>
          <p:nvPr>
            <p:ph idx="1" type="body"/>
          </p:nvPr>
        </p:nvSpPr>
        <p:spPr>
          <a:xfrm>
            <a:off x="727650" y="1441200"/>
            <a:ext cx="7688700" cy="336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latin typeface="Arial"/>
                <a:ea typeface="Arial"/>
                <a:cs typeface="Arial"/>
                <a:sym typeface="Arial"/>
              </a:rPr>
              <a:t>Nowadays, entertainment has become more and more abundant, people spend time eating, traveling and having fun </a:t>
            </a:r>
            <a:r>
              <a:rPr lang="en" sz="1800">
                <a:solidFill>
                  <a:srgbClr val="000000"/>
                </a:solidFill>
                <a:latin typeface="Arial"/>
                <a:ea typeface="Arial"/>
                <a:cs typeface="Arial"/>
                <a:sym typeface="Arial"/>
              </a:rPr>
              <a:t>with friends</a:t>
            </a:r>
            <a:r>
              <a:rPr lang="en" sz="1800">
                <a:solidFill>
                  <a:srgbClr val="000000"/>
                </a:solidFill>
                <a:latin typeface="Arial"/>
                <a:ea typeface="Arial"/>
                <a:cs typeface="Arial"/>
                <a:sym typeface="Arial"/>
              </a:rPr>
              <a:t>. When people check their credit card bill and salary card </a:t>
            </a:r>
            <a:r>
              <a:rPr lang="en" sz="1800">
                <a:solidFill>
                  <a:srgbClr val="000000"/>
                </a:solidFill>
                <a:latin typeface="Arial"/>
                <a:ea typeface="Arial"/>
                <a:cs typeface="Arial"/>
                <a:sym typeface="Arial"/>
              </a:rPr>
              <a:t>balance </a:t>
            </a:r>
            <a:r>
              <a:rPr lang="en" sz="1800">
                <a:solidFill>
                  <a:srgbClr val="000000"/>
                </a:solidFill>
                <a:latin typeface="Arial"/>
                <a:ea typeface="Arial"/>
                <a:cs typeface="Arial"/>
                <a:sym typeface="Arial"/>
              </a:rPr>
              <a:t>in the end of the month, they often wonder where did the money go, how can I </a:t>
            </a:r>
            <a:r>
              <a:rPr lang="en" sz="1800">
                <a:solidFill>
                  <a:srgbClr val="000000"/>
                </a:solidFill>
                <a:latin typeface="Arial"/>
                <a:ea typeface="Arial"/>
                <a:cs typeface="Arial"/>
                <a:sym typeface="Arial"/>
              </a:rPr>
              <a:t>split</a:t>
            </a:r>
            <a:r>
              <a:rPr lang="en" sz="1800">
                <a:solidFill>
                  <a:srgbClr val="000000"/>
                </a:solidFill>
                <a:latin typeface="Arial"/>
                <a:ea typeface="Arial"/>
                <a:cs typeface="Arial"/>
                <a:sym typeface="Arial"/>
              </a:rPr>
              <a:t> the bill with my friends? Therefore, bookkeeping and bill collection have gradually become essential parts of people's lives. </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Although some applications have the bill-split function, they are not very efficient and useful and they have many restrictions when used in daily lives.</a:t>
            </a:r>
            <a:endParaRPr sz="1800">
              <a:solidFill>
                <a:srgbClr val="000000"/>
              </a:solidFill>
              <a:latin typeface="Arial"/>
              <a:ea typeface="Arial"/>
              <a:cs typeface="Arial"/>
              <a:sym typeface="Arial"/>
            </a:endParaRPr>
          </a:p>
          <a:p>
            <a:pPr indent="0" lvl="0" marL="0" rtl="0" algn="l">
              <a:spcBef>
                <a:spcPts val="0"/>
              </a:spcBef>
              <a:spcAft>
                <a:spcPts val="0"/>
              </a:spcAft>
              <a:buNone/>
            </a:pPr>
            <a:r>
              <a:rPr lang="en" sz="1800">
                <a:solidFill>
                  <a:srgbClr val="000000"/>
                </a:solidFill>
                <a:latin typeface="Arial"/>
                <a:ea typeface="Arial"/>
                <a:cs typeface="Arial"/>
                <a:sym typeface="Arial"/>
              </a:rPr>
              <a:t>Therefore, our AutoBill app have emerged.</a:t>
            </a:r>
            <a:endParaRPr sz="18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sp>
        <p:nvSpPr>
          <p:cNvPr id="102" name="Google Shape;102;p15"/>
          <p:cNvSpPr txBox="1"/>
          <p:nvPr>
            <p:ph type="title"/>
          </p:nvPr>
        </p:nvSpPr>
        <p:spPr>
          <a:xfrm>
            <a:off x="727650" y="6814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r>
              <a:rPr lang="en"/>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7650" y="6793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Aims and Objectives</a:t>
            </a:r>
            <a:endParaRPr/>
          </a:p>
        </p:txBody>
      </p:sp>
      <p:sp>
        <p:nvSpPr>
          <p:cNvPr id="108" name="Google Shape;108;p16"/>
          <p:cNvSpPr txBox="1"/>
          <p:nvPr>
            <p:ph idx="1" type="body"/>
          </p:nvPr>
        </p:nvSpPr>
        <p:spPr>
          <a:xfrm>
            <a:off x="727650" y="144120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Aims:</a:t>
            </a:r>
            <a:endParaRPr/>
          </a:p>
          <a:p>
            <a:pPr indent="0" lvl="0" marL="0" rtl="0" algn="l">
              <a:spcBef>
                <a:spcPts val="1600"/>
              </a:spcBef>
              <a:spcAft>
                <a:spcPts val="0"/>
              </a:spcAft>
              <a:buNone/>
            </a:pPr>
            <a:r>
              <a:rPr lang="en" sz="1400"/>
              <a:t>This application can help customers easily, </a:t>
            </a:r>
            <a:r>
              <a:rPr lang="en" sz="1400"/>
              <a:t>efficiently</a:t>
            </a:r>
            <a:r>
              <a:rPr lang="en" sz="1400"/>
              <a:t> and safely deal </a:t>
            </a:r>
            <a:r>
              <a:rPr lang="en" sz="1400"/>
              <a:t>with</a:t>
            </a:r>
            <a:r>
              <a:rPr lang="en" sz="1400"/>
              <a:t> bills.</a:t>
            </a:r>
            <a:endParaRPr sz="1400"/>
          </a:p>
          <a:p>
            <a:pPr indent="0" lvl="0" marL="0" rtl="0" algn="l">
              <a:spcBef>
                <a:spcPts val="1600"/>
              </a:spcBef>
              <a:spcAft>
                <a:spcPts val="0"/>
              </a:spcAft>
              <a:buNone/>
            </a:pPr>
            <a:r>
              <a:rPr lang="en"/>
              <a:t>Objectives:</a:t>
            </a:r>
            <a:endParaRPr/>
          </a:p>
          <a:p>
            <a:pPr indent="-317500" lvl="0" marL="457200" rtl="0" algn="l">
              <a:spcBef>
                <a:spcPts val="1600"/>
              </a:spcBef>
              <a:spcAft>
                <a:spcPts val="0"/>
              </a:spcAft>
              <a:buSzPts val="1400"/>
              <a:buChar char="●"/>
            </a:pPr>
            <a:r>
              <a:rPr lang="en" sz="1400"/>
              <a:t>Create group chat function</a:t>
            </a:r>
            <a:endParaRPr sz="1400"/>
          </a:p>
          <a:p>
            <a:pPr indent="-317500" lvl="0" marL="457200" rtl="0" algn="l">
              <a:spcBef>
                <a:spcPts val="0"/>
              </a:spcBef>
              <a:spcAft>
                <a:spcPts val="0"/>
              </a:spcAft>
              <a:buSzPts val="1400"/>
              <a:buChar char="●"/>
            </a:pPr>
            <a:r>
              <a:rPr lang="en" sz="1400"/>
              <a:t>Create rules during the bill </a:t>
            </a:r>
            <a:r>
              <a:rPr lang="en" sz="1400"/>
              <a:t>report and check out</a:t>
            </a:r>
            <a:endParaRPr sz="1400"/>
          </a:p>
          <a:p>
            <a:pPr indent="-317500" lvl="0" marL="457200" rtl="0" algn="l">
              <a:spcBef>
                <a:spcPts val="0"/>
              </a:spcBef>
              <a:spcAft>
                <a:spcPts val="0"/>
              </a:spcAft>
              <a:buSzPts val="1400"/>
              <a:buChar char="●"/>
            </a:pPr>
            <a:r>
              <a:rPr lang="en" sz="1400"/>
              <a:t>Develop</a:t>
            </a:r>
            <a:r>
              <a:rPr lang="en" sz="1400"/>
              <a:t> an </a:t>
            </a:r>
            <a:r>
              <a:rPr lang="en" sz="1400"/>
              <a:t>algorithm</a:t>
            </a:r>
            <a:r>
              <a:rPr lang="en" sz="1400"/>
              <a:t> to </a:t>
            </a:r>
            <a:r>
              <a:rPr lang="en" sz="1400"/>
              <a:t>separate</a:t>
            </a:r>
            <a:r>
              <a:rPr lang="en" sz="1400"/>
              <a:t> the bills</a:t>
            </a:r>
            <a:endParaRPr sz="1400"/>
          </a:p>
          <a:p>
            <a:pPr indent="-317500" lvl="0" marL="457200" rtl="0" algn="l">
              <a:spcBef>
                <a:spcPts val="0"/>
              </a:spcBef>
              <a:spcAft>
                <a:spcPts val="0"/>
              </a:spcAft>
              <a:buSzPts val="1400"/>
              <a:buChar char="●"/>
            </a:pPr>
            <a:r>
              <a:rPr lang="en" sz="1400"/>
              <a:t>Simplify the user’s operations</a:t>
            </a:r>
            <a:endParaRPr sz="1400"/>
          </a:p>
          <a:p>
            <a:pPr indent="-317500" lvl="0" marL="457200" rtl="0" algn="l">
              <a:spcBef>
                <a:spcPts val="0"/>
              </a:spcBef>
              <a:spcAft>
                <a:spcPts val="0"/>
              </a:spcAft>
              <a:buSzPts val="1400"/>
              <a:buChar char="●"/>
            </a:pPr>
            <a:r>
              <a:rPr lang="en" sz="1400"/>
              <a:t>Top up and withdraw money </a:t>
            </a:r>
            <a:endParaRPr sz="1400"/>
          </a:p>
        </p:txBody>
      </p:sp>
      <p:pic>
        <p:nvPicPr>
          <p:cNvPr id="109" name="Google Shape;109;p16"/>
          <p:cNvPicPr preferRelativeResize="0"/>
          <p:nvPr/>
        </p:nvPicPr>
        <p:blipFill>
          <a:blip r:embed="rId3">
            <a:alphaModFix/>
          </a:blip>
          <a:stretch>
            <a:fillRect/>
          </a:stretch>
        </p:blipFill>
        <p:spPr>
          <a:xfrm>
            <a:off x="5617088" y="2571738"/>
            <a:ext cx="2619375" cy="1743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727650" y="6881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Customers</a:t>
            </a:r>
            <a:endParaRPr/>
          </a:p>
        </p:txBody>
      </p:sp>
      <p:sp>
        <p:nvSpPr>
          <p:cNvPr id="115" name="Google Shape;115;p17"/>
          <p:cNvSpPr txBox="1"/>
          <p:nvPr>
            <p:ph idx="1" type="body"/>
          </p:nvPr>
        </p:nvSpPr>
        <p:spPr>
          <a:xfrm>
            <a:off x="311700" y="1549225"/>
            <a:ext cx="8520600" cy="3416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For people who travel with friends.</a:t>
            </a:r>
            <a:endParaRPr/>
          </a:p>
          <a:p>
            <a:pPr indent="-311150" lvl="0" marL="457200" rtl="0" algn="l">
              <a:spcBef>
                <a:spcPts val="0"/>
              </a:spcBef>
              <a:spcAft>
                <a:spcPts val="0"/>
              </a:spcAft>
              <a:buSzPts val="1300"/>
              <a:buChar char="●"/>
            </a:pPr>
            <a:r>
              <a:rPr lang="en"/>
              <a:t>For people who</a:t>
            </a:r>
            <a:r>
              <a:rPr lang="en"/>
              <a:t> live with other roommates.</a:t>
            </a:r>
            <a:endParaRPr/>
          </a:p>
          <a:p>
            <a:pPr indent="-311150" lvl="0" marL="457200" rtl="0" algn="l">
              <a:spcBef>
                <a:spcPts val="0"/>
              </a:spcBef>
              <a:spcAft>
                <a:spcPts val="0"/>
              </a:spcAft>
              <a:buSzPts val="1300"/>
              <a:buChar char="●"/>
            </a:pPr>
            <a:r>
              <a:rPr lang="en"/>
              <a:t>For people who create and attend party frequently.</a:t>
            </a:r>
            <a:endParaRPr/>
          </a:p>
          <a:p>
            <a:pPr indent="-311150" lvl="0" marL="457200" rtl="0" algn="l">
              <a:spcBef>
                <a:spcPts val="0"/>
              </a:spcBef>
              <a:spcAft>
                <a:spcPts val="0"/>
              </a:spcAft>
              <a:buSzPts val="1300"/>
              <a:buChar char="●"/>
            </a:pPr>
            <a:r>
              <a:rPr lang="en"/>
              <a:t>For ANYONE who DEAL WITH BILLS!</a:t>
            </a:r>
            <a:endParaRPr/>
          </a:p>
        </p:txBody>
      </p:sp>
      <p:pic>
        <p:nvPicPr>
          <p:cNvPr id="116" name="Google Shape;116;p17"/>
          <p:cNvPicPr preferRelativeResize="0"/>
          <p:nvPr/>
        </p:nvPicPr>
        <p:blipFill>
          <a:blip r:embed="rId3">
            <a:alphaModFix/>
          </a:blip>
          <a:stretch>
            <a:fillRect/>
          </a:stretch>
        </p:blipFill>
        <p:spPr>
          <a:xfrm>
            <a:off x="956200" y="2873038"/>
            <a:ext cx="2838450" cy="1609725"/>
          </a:xfrm>
          <a:prstGeom prst="rect">
            <a:avLst/>
          </a:prstGeom>
          <a:noFill/>
          <a:ln>
            <a:noFill/>
          </a:ln>
        </p:spPr>
      </p:pic>
      <p:pic>
        <p:nvPicPr>
          <p:cNvPr id="117" name="Google Shape;117;p17"/>
          <p:cNvPicPr preferRelativeResize="0"/>
          <p:nvPr/>
        </p:nvPicPr>
        <p:blipFill>
          <a:blip r:embed="rId4">
            <a:alphaModFix/>
          </a:blip>
          <a:stretch>
            <a:fillRect/>
          </a:stretch>
        </p:blipFill>
        <p:spPr>
          <a:xfrm>
            <a:off x="4572000" y="3299213"/>
            <a:ext cx="3126448" cy="1563224"/>
          </a:xfrm>
          <a:prstGeom prst="rect">
            <a:avLst/>
          </a:prstGeom>
          <a:noFill/>
          <a:ln>
            <a:noFill/>
          </a:ln>
        </p:spPr>
      </p:pic>
      <p:pic>
        <p:nvPicPr>
          <p:cNvPr id="118" name="Google Shape;118;p17"/>
          <p:cNvPicPr preferRelativeResize="0"/>
          <p:nvPr/>
        </p:nvPicPr>
        <p:blipFill>
          <a:blip r:embed="rId5">
            <a:alphaModFix/>
          </a:blip>
          <a:stretch>
            <a:fillRect/>
          </a:stretch>
        </p:blipFill>
        <p:spPr>
          <a:xfrm>
            <a:off x="5091200" y="1307375"/>
            <a:ext cx="2330901" cy="14874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18"/>
          <p:cNvSpPr txBox="1"/>
          <p:nvPr>
            <p:ph type="title"/>
          </p:nvPr>
        </p:nvSpPr>
        <p:spPr>
          <a:xfrm>
            <a:off x="727650" y="6835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Major Features</a:t>
            </a:r>
            <a:endParaRPr/>
          </a:p>
        </p:txBody>
      </p:sp>
      <p:graphicFrame>
        <p:nvGraphicFramePr>
          <p:cNvPr id="124" name="Google Shape;124;p18"/>
          <p:cNvGraphicFramePr/>
          <p:nvPr/>
        </p:nvGraphicFramePr>
        <p:xfrm>
          <a:off x="727650" y="1365000"/>
          <a:ext cx="3000000" cy="3000000"/>
        </p:xfrm>
        <a:graphic>
          <a:graphicData uri="http://schemas.openxmlformats.org/drawingml/2006/table">
            <a:tbl>
              <a:tblPr>
                <a:noFill/>
                <a:tableStyleId>{EE8CB258-9818-4B01-AC3D-15796DFA1106}</a:tableStyleId>
              </a:tblPr>
              <a:tblGrid>
                <a:gridCol w="6435425"/>
                <a:gridCol w="1253275"/>
              </a:tblGrid>
              <a:tr h="510650">
                <a:tc>
                  <a:txBody>
                    <a:bodyPr/>
                    <a:lstStyle/>
                    <a:p>
                      <a:pPr indent="0" lvl="0" marL="0" rtl="0" algn="l">
                        <a:lnSpc>
                          <a:spcPct val="115000"/>
                        </a:lnSpc>
                        <a:spcBef>
                          <a:spcPts val="0"/>
                        </a:spcBef>
                        <a:spcAft>
                          <a:spcPts val="0"/>
                        </a:spcAft>
                        <a:buNone/>
                      </a:pPr>
                      <a:r>
                        <a:rPr b="1" lang="en" sz="1800">
                          <a:solidFill>
                            <a:srgbClr val="FFFFFF"/>
                          </a:solidFill>
                          <a:latin typeface="Lato"/>
                          <a:ea typeface="Lato"/>
                          <a:cs typeface="Lato"/>
                          <a:sym typeface="Lato"/>
                        </a:rPr>
                        <a:t>Features</a:t>
                      </a:r>
                      <a:endParaRPr b="1" sz="1800">
                        <a:solidFill>
                          <a:srgbClr val="FFFFFF"/>
                        </a:solidFill>
                        <a:latin typeface="Lato"/>
                        <a:ea typeface="Lato"/>
                        <a:cs typeface="Lato"/>
                        <a:sym typeface="Lato"/>
                      </a:endParaRPr>
                    </a:p>
                  </a:txBody>
                  <a:tcPr marT="91425" marB="91425" marR="91425" marL="91425">
                    <a:lnL cap="flat" cmpd="sng" w="9525">
                      <a:solidFill>
                        <a:srgbClr val="EFEFEF"/>
                      </a:solidFill>
                      <a:prstDash val="solid"/>
                      <a:round/>
                      <a:headEnd len="sm" w="sm" type="none"/>
                      <a:tailEnd len="sm" w="sm" type="none"/>
                    </a:lnL>
                    <a:lnR cap="flat" cmpd="sng" w="9525">
                      <a:solidFill>
                        <a:srgbClr val="EFEFEF"/>
                      </a:solidFill>
                      <a:prstDash val="solid"/>
                      <a:round/>
                      <a:headEnd len="sm" w="sm" type="none"/>
                      <a:tailEnd len="sm" w="sm" type="none"/>
                    </a:lnR>
                    <a:lnT cap="flat" cmpd="sng" w="9525">
                      <a:solidFill>
                        <a:srgbClr val="EFEFEF"/>
                      </a:solidFill>
                      <a:prstDash val="solid"/>
                      <a:round/>
                      <a:headEnd len="sm" w="sm" type="none"/>
                      <a:tailEnd len="sm" w="sm" type="none"/>
                    </a:lnT>
                    <a:lnB cap="flat" cmpd="sng" w="9525">
                      <a:solidFill>
                        <a:srgbClr val="EFEFEF"/>
                      </a:solidFill>
                      <a:prstDash val="solid"/>
                      <a:round/>
                      <a:headEnd len="sm" w="sm" type="none"/>
                      <a:tailEnd len="sm" w="sm" type="none"/>
                    </a:lnB>
                    <a:solidFill>
                      <a:srgbClr val="3C78D8"/>
                    </a:solidFill>
                  </a:tcPr>
                </a:tc>
                <a:tc>
                  <a:txBody>
                    <a:bodyPr/>
                    <a:lstStyle/>
                    <a:p>
                      <a:pPr indent="0" lvl="0" marL="0" rtl="0" algn="l">
                        <a:spcBef>
                          <a:spcPts val="0"/>
                        </a:spcBef>
                        <a:spcAft>
                          <a:spcPts val="0"/>
                        </a:spcAft>
                        <a:buNone/>
                      </a:pPr>
                      <a:r>
                        <a:rPr b="1" lang="en" sz="1800">
                          <a:solidFill>
                            <a:srgbClr val="FFFFFF"/>
                          </a:solidFill>
                          <a:latin typeface="Lato"/>
                          <a:ea typeface="Lato"/>
                          <a:cs typeface="Lato"/>
                          <a:sym typeface="Lato"/>
                        </a:rPr>
                        <a:t>Priority</a:t>
                      </a:r>
                      <a:endParaRPr b="1">
                        <a:solidFill>
                          <a:srgbClr val="FFFFFF"/>
                        </a:solidFill>
                        <a:latin typeface="Lato"/>
                        <a:ea typeface="Lato"/>
                        <a:cs typeface="Lato"/>
                        <a:sym typeface="Lato"/>
                      </a:endParaRPr>
                    </a:p>
                  </a:txBody>
                  <a:tcPr marT="91425" marB="91425" marR="91425" marL="91425">
                    <a:lnL cap="flat" cmpd="sng" w="9525">
                      <a:solidFill>
                        <a:srgbClr val="EFEFE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3C78D8"/>
                    </a:solidFill>
                  </a:tcPr>
                </a:tc>
              </a:tr>
              <a:tr h="510650">
                <a:tc>
                  <a:txBody>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Submit a request with description, bill amount and receipt picture </a:t>
                      </a:r>
                      <a:endParaRPr>
                        <a:solidFill>
                          <a:schemeClr val="dk1"/>
                        </a:solidFill>
                        <a:latin typeface="Lato"/>
                        <a:ea typeface="Lato"/>
                        <a:cs typeface="Lato"/>
                        <a:sym typeface="Lato"/>
                      </a:endParaRPr>
                    </a:p>
                  </a:txBody>
                  <a:tcPr marT="91425" marB="91425" marR="91425" marL="91425">
                    <a:lnT cap="flat" cmpd="sng" w="9525">
                      <a:solidFill>
                        <a:srgbClr val="EFEFEF"/>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5</a:t>
                      </a:r>
                      <a:endParaRPr>
                        <a:solidFill>
                          <a:schemeClr val="dk1"/>
                        </a:solidFill>
                        <a:latin typeface="Lato"/>
                        <a:ea typeface="Lato"/>
                        <a:cs typeface="Lato"/>
                        <a:sym typeface="Lato"/>
                      </a:endParaRPr>
                    </a:p>
                  </a:txBody>
                  <a:tcPr marT="91425" marB="91425" marR="91425" marL="91425">
                    <a:lnT cap="flat" cmpd="sng" w="9525">
                      <a:solidFill>
                        <a:srgbClr val="FFFFFF"/>
                      </a:solidFill>
                      <a:prstDash val="solid"/>
                      <a:round/>
                      <a:headEnd len="sm" w="sm" type="none"/>
                      <a:tailEnd len="sm" w="sm" type="none"/>
                    </a:lnT>
                    <a:lnB cap="flat" cmpd="sng" w="9525">
                      <a:solidFill>
                        <a:srgbClr val="9E9E9E"/>
                      </a:solidFill>
                      <a:prstDash val="solid"/>
                      <a:round/>
                      <a:headEnd len="sm" w="sm" type="none"/>
                      <a:tailEnd len="sm" w="sm" type="none"/>
                    </a:lnB>
                  </a:tcPr>
                </a:tc>
              </a:tr>
              <a:tr h="51065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Distribute the bill to each other </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5</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1065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Create groups and invite their friends to join in</a:t>
                      </a:r>
                      <a:endParaRPr>
                        <a:solidFill>
                          <a:schemeClr val="dk1"/>
                        </a:solidFill>
                        <a:latin typeface="Lato"/>
                        <a:ea typeface="Lato"/>
                        <a:cs typeface="Lato"/>
                        <a:sym typeface="La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085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Confirm the request</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0850">
                <a:tc>
                  <a:txBody>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Register/delete their own accounts</a:t>
                      </a:r>
                      <a:endParaRPr>
                        <a:solidFill>
                          <a:schemeClr val="dk1"/>
                        </a:solidFill>
                        <a:latin typeface="Lato"/>
                        <a:ea typeface="Lato"/>
                        <a:cs typeface="Lato"/>
                        <a:sym typeface="Lato"/>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a:txBody>
                  <a:tcPr marT="91425" marB="91425" marR="91425" marL="91425">
                    <a:lnT cap="flat" cmpd="sng" w="9525">
                      <a:solidFill>
                        <a:srgbClr val="9E9E9E"/>
                      </a:solidFill>
                      <a:prstDash val="solid"/>
                      <a:round/>
                      <a:headEnd len="sm" w="sm" type="none"/>
                      <a:tailEnd len="sm" w="sm" type="none"/>
                    </a:lnT>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graphicFrame>
        <p:nvGraphicFramePr>
          <p:cNvPr id="129" name="Google Shape;129;p19"/>
          <p:cNvGraphicFramePr/>
          <p:nvPr/>
        </p:nvGraphicFramePr>
        <p:xfrm>
          <a:off x="727650" y="1491788"/>
          <a:ext cx="3000000" cy="3000000"/>
        </p:xfrm>
        <a:graphic>
          <a:graphicData uri="http://schemas.openxmlformats.org/drawingml/2006/table">
            <a:tbl>
              <a:tblPr>
                <a:noFill/>
                <a:tableStyleId>{EE8CB258-9818-4B01-AC3D-15796DFA1106}</a:tableStyleId>
              </a:tblPr>
              <a:tblGrid>
                <a:gridCol w="6455275"/>
                <a:gridCol w="1233425"/>
              </a:tblGrid>
              <a:tr h="510975">
                <a:tc>
                  <a:txBody>
                    <a:bodyPr/>
                    <a:lstStyle/>
                    <a:p>
                      <a:pPr indent="0" lvl="0" marL="0" rtl="0" algn="l">
                        <a:lnSpc>
                          <a:spcPct val="115000"/>
                        </a:lnSpc>
                        <a:spcBef>
                          <a:spcPts val="0"/>
                        </a:spcBef>
                        <a:spcAft>
                          <a:spcPts val="0"/>
                        </a:spcAft>
                        <a:buNone/>
                      </a:pPr>
                      <a:r>
                        <a:rPr b="1" lang="en" sz="1800">
                          <a:solidFill>
                            <a:srgbClr val="FFFFFF"/>
                          </a:solidFill>
                          <a:latin typeface="Lato"/>
                          <a:ea typeface="Lato"/>
                          <a:cs typeface="Lato"/>
                          <a:sym typeface="Lato"/>
                        </a:rPr>
                        <a:t>Features</a:t>
                      </a:r>
                      <a:endParaRPr b="1" sz="1800">
                        <a:solidFill>
                          <a:srgbClr val="FFFFFF"/>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3C78D8"/>
                    </a:solidFill>
                  </a:tcPr>
                </a:tc>
                <a:tc>
                  <a:txBody>
                    <a:bodyPr/>
                    <a:lstStyle/>
                    <a:p>
                      <a:pPr indent="0" lvl="0" marL="0" rtl="0" algn="l">
                        <a:spcBef>
                          <a:spcPts val="0"/>
                        </a:spcBef>
                        <a:spcAft>
                          <a:spcPts val="0"/>
                        </a:spcAft>
                        <a:buNone/>
                      </a:pPr>
                      <a:r>
                        <a:rPr b="1" lang="en" sz="1800">
                          <a:solidFill>
                            <a:srgbClr val="FFFFFF"/>
                          </a:solidFill>
                          <a:latin typeface="Lato"/>
                          <a:ea typeface="Lato"/>
                          <a:cs typeface="Lato"/>
                          <a:sym typeface="Lato"/>
                        </a:rPr>
                        <a:t>Priority</a:t>
                      </a:r>
                      <a:endParaRPr b="1">
                        <a:solidFill>
                          <a:srgbClr val="FFFFFF"/>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3C78D8"/>
                    </a:solidFill>
                  </a:tcPr>
                </a:tc>
              </a:tr>
              <a:tr h="44245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Edit their personal profiles</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4245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Check group bill history</a:t>
                      </a:r>
                      <a:endParaRPr>
                        <a:latin typeface="Lato"/>
                        <a:ea typeface="Lato"/>
                        <a:cs typeface="Lato"/>
                        <a:sym typeface="La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4245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Chat with their friends in group </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4245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Use the app to take pictures of the receipts</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01175">
                <a:tc>
                  <a:txBody>
                    <a:bodyPr/>
                    <a:lstStyle/>
                    <a:p>
                      <a:pPr indent="0" lvl="0" marL="0" rtl="0" algn="l">
                        <a:lnSpc>
                          <a:spcPct val="115000"/>
                        </a:lnSpc>
                        <a:spcBef>
                          <a:spcPts val="0"/>
                        </a:spcBef>
                        <a:spcAft>
                          <a:spcPts val="500"/>
                        </a:spcAft>
                        <a:buNone/>
                      </a:pPr>
                      <a:r>
                        <a:rPr lang="en">
                          <a:solidFill>
                            <a:schemeClr val="dk1"/>
                          </a:solidFill>
                          <a:latin typeface="Lato"/>
                          <a:ea typeface="Lato"/>
                          <a:cs typeface="Lato"/>
                          <a:sym typeface="Lato"/>
                        </a:rPr>
                        <a:t>Protect users’ personal information</a:t>
                      </a:r>
                      <a:endParaRPr>
                        <a:latin typeface="Lato"/>
                        <a:ea typeface="Lato"/>
                        <a:cs typeface="Lato"/>
                        <a:sym typeface="Lato"/>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txBody>
                  <a:tcPr marT="91425" marB="91425" marR="91425" marL="91425">
                    <a:lnT cap="flat" cmpd="sng" w="9525">
                      <a:solidFill>
                        <a:srgbClr val="9E9E9E"/>
                      </a:solidFill>
                      <a:prstDash val="solid"/>
                      <a:round/>
                      <a:headEnd len="sm" w="sm" type="none"/>
                      <a:tailEnd len="sm" w="sm" type="none"/>
                    </a:lnT>
                  </a:tcPr>
                </a:tc>
              </a:tr>
              <a:tr h="501175">
                <a:tc>
                  <a:txBody>
                    <a:bodyPr/>
                    <a:lstStyle/>
                    <a:p>
                      <a:pPr indent="0" lvl="0" marL="0" rtl="0" algn="l">
                        <a:lnSpc>
                          <a:spcPct val="115000"/>
                        </a:lnSpc>
                        <a:spcBef>
                          <a:spcPts val="0"/>
                        </a:spcBef>
                        <a:spcAft>
                          <a:spcPts val="500"/>
                        </a:spcAft>
                        <a:buNone/>
                      </a:pPr>
                      <a:r>
                        <a:rPr lang="en">
                          <a:solidFill>
                            <a:schemeClr val="dk1"/>
                          </a:solidFill>
                          <a:latin typeface="Lato"/>
                          <a:ea typeface="Lato"/>
                          <a:cs typeface="Lato"/>
                          <a:sym typeface="Lato"/>
                        </a:rPr>
                        <a:t>Deposit and w</a:t>
                      </a:r>
                      <a:r>
                        <a:rPr lang="en">
                          <a:solidFill>
                            <a:schemeClr val="dk1"/>
                          </a:solidFill>
                          <a:latin typeface="Lato"/>
                          <a:ea typeface="Lato"/>
                          <a:cs typeface="Lato"/>
                          <a:sym typeface="Lato"/>
                        </a:rPr>
                        <a:t>ithdraw </a:t>
                      </a:r>
                      <a:r>
                        <a:rPr lang="en">
                          <a:solidFill>
                            <a:schemeClr val="dk1"/>
                          </a:solidFill>
                          <a:latin typeface="Lato"/>
                          <a:ea typeface="Lato"/>
                          <a:cs typeface="Lato"/>
                          <a:sym typeface="Lato"/>
                        </a:rPr>
                        <a:t>money</a:t>
                      </a:r>
                      <a:endParaRPr>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txBody>
                  <a:tcPr marT="91425" marB="91425" marR="91425" marL="91425"/>
                </a:tc>
              </a:tr>
            </a:tbl>
          </a:graphicData>
        </a:graphic>
      </p:graphicFrame>
      <p:sp>
        <p:nvSpPr>
          <p:cNvPr id="130" name="Google Shape;130;p19"/>
          <p:cNvSpPr txBox="1"/>
          <p:nvPr>
            <p:ph type="title"/>
          </p:nvPr>
        </p:nvSpPr>
        <p:spPr>
          <a:xfrm>
            <a:off x="727650" y="6835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Major Features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729450" y="660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36" name="Google Shape;136;p20"/>
          <p:cNvSpPr txBox="1"/>
          <p:nvPr>
            <p:ph idx="1" type="body"/>
          </p:nvPr>
        </p:nvSpPr>
        <p:spPr>
          <a:xfrm>
            <a:off x="729450" y="1613775"/>
            <a:ext cx="7688700" cy="2261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Less </a:t>
            </a:r>
            <a:r>
              <a:rPr lang="en" sz="1400"/>
              <a:t>receipts</a:t>
            </a:r>
            <a:endParaRPr sz="1400"/>
          </a:p>
          <a:p>
            <a:pPr indent="-317500" lvl="0" marL="457200" rtl="0" algn="l">
              <a:spcBef>
                <a:spcPts val="0"/>
              </a:spcBef>
              <a:spcAft>
                <a:spcPts val="0"/>
              </a:spcAft>
              <a:buSzPts val="1400"/>
              <a:buChar char="●"/>
            </a:pPr>
            <a:r>
              <a:rPr lang="en" sz="1400"/>
              <a:t>Less  </a:t>
            </a:r>
            <a:r>
              <a:rPr lang="en" sz="1400"/>
              <a:t>calculation</a:t>
            </a:r>
            <a:endParaRPr sz="1400"/>
          </a:p>
          <a:p>
            <a:pPr indent="-317500" lvl="0" marL="457200" rtl="0" algn="l">
              <a:spcBef>
                <a:spcPts val="0"/>
              </a:spcBef>
              <a:spcAft>
                <a:spcPts val="0"/>
              </a:spcAft>
              <a:buSzPts val="1400"/>
              <a:buChar char="●"/>
            </a:pPr>
            <a:r>
              <a:rPr lang="en" sz="1400"/>
              <a:t>Less time on the bills</a:t>
            </a:r>
            <a:endParaRPr sz="1400"/>
          </a:p>
          <a:p>
            <a:pPr indent="-317500" lvl="0" marL="457200" rtl="0" algn="l">
              <a:spcBef>
                <a:spcPts val="0"/>
              </a:spcBef>
              <a:spcAft>
                <a:spcPts val="0"/>
              </a:spcAft>
              <a:buSzPts val="1400"/>
              <a:buChar char="●"/>
            </a:pPr>
            <a:r>
              <a:rPr lang="en" sz="1400"/>
              <a:t>More comfortness</a:t>
            </a:r>
            <a:endParaRPr sz="1400"/>
          </a:p>
          <a:p>
            <a:pPr indent="-317500" lvl="0" marL="457200" rtl="0" algn="l">
              <a:spcBef>
                <a:spcPts val="0"/>
              </a:spcBef>
              <a:spcAft>
                <a:spcPts val="0"/>
              </a:spcAft>
              <a:buSzPts val="1400"/>
              <a:buChar char="●"/>
            </a:pPr>
            <a:r>
              <a:rPr lang="en" sz="1400"/>
              <a:t>More secured</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42" name="Google Shape;142;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4800"/>
              <a:t>Q&amp;A</a:t>
            </a:r>
            <a:endParaRPr sz="48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